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58" r:id="rId7"/>
    <p:sldId id="260" r:id="rId8"/>
    <p:sldId id="263" r:id="rId9"/>
    <p:sldId id="264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EABF0F-9DEE-4045-A12D-BBF0B9D91F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3F4D584-F3EA-4F63-ACCE-E402D106FF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3FD08B1-2272-4126-8D5E-3C37D7F19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6B58-7775-448E-A958-F8CC063C8871}" type="datetimeFigureOut">
              <a:rPr lang="fr-FR" smtClean="0"/>
              <a:t>15/05/2018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F685945-0945-453F-8624-FB249C7DF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B840D78-1EE9-4FE3-BDBC-C918B589E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99C95-57E1-4C5B-8F0A-B3AA09039A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0295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0755C7-43DF-4967-86C0-07690DB74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C295DC0-55C1-4D90-8D3A-2B50AABCF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E321287-B080-432A-87E4-47A5984FC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6B58-7775-448E-A958-F8CC063C8871}" type="datetimeFigureOut">
              <a:rPr lang="fr-FR" smtClean="0"/>
              <a:t>15/05/2018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284A754-67D0-4B12-990F-6E40AEDB1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A823E42-B49A-41F3-B819-0CADA571A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99C95-57E1-4C5B-8F0A-B3AA09039A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541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B196F22-288C-4459-A2B8-6FA03FCFEC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2747BCC-5E2E-4324-ABBC-3D1E032AFE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1A517F8-E61A-4AF1-9681-5DA9AE873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6B58-7775-448E-A958-F8CC063C8871}" type="datetimeFigureOut">
              <a:rPr lang="fr-FR" smtClean="0"/>
              <a:t>15/05/2018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9755C81-375D-440E-9209-25D3CF14D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3C03EA7-D191-460C-9C74-A4A51C6DE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99C95-57E1-4C5B-8F0A-B3AA09039A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666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CA2C8E-4CC6-4A93-9FB2-D39ACE83A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0893DF-1AFF-40E7-9AC6-CE699A2EF3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F80F27D-0DD0-48C6-A94A-F26B4ADDD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6B58-7775-448E-A958-F8CC063C8871}" type="datetimeFigureOut">
              <a:rPr lang="fr-FR" smtClean="0"/>
              <a:t>15/05/2018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0ABDC59-D65F-49C1-A873-BD0D02EB7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9FF150C-ED8A-48D5-A487-6B1FE10FA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99C95-57E1-4C5B-8F0A-B3AA09039A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4366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3ED572-F8AA-408E-B658-E16C6DA91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91028E-0389-468E-86C2-694DC6E9FC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B0F821C-4E53-47A5-A92A-08456B79C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6B58-7775-448E-A958-F8CC063C8871}" type="datetimeFigureOut">
              <a:rPr lang="fr-FR" smtClean="0"/>
              <a:t>15/05/2018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DB72036-B8F0-4D8D-BA2A-C68E5C5EE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3B0CF27-1CBC-4BF3-9F48-1C4876F95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99C95-57E1-4C5B-8F0A-B3AA09039A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9872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2E3EA2-5185-464A-A9A8-4A292FF1E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9F33027-B90F-4FDF-99D1-4599B6FC5F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FE0B811-B354-4198-8A0C-D1AA6F8524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A0E6C35-835A-4CB7-9497-5466DDD13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6B58-7775-448E-A958-F8CC063C8871}" type="datetimeFigureOut">
              <a:rPr lang="fr-FR" smtClean="0"/>
              <a:t>15/05/2018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A3897B0-1AEA-4028-A829-B9AAD6866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FAB38FF-03EC-4D77-9564-0C8412B06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99C95-57E1-4C5B-8F0A-B3AA09039A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2881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B3C7C0-E348-47D4-8501-721AD1FA4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F16334E-0BE9-4B69-A894-09642EA72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F6699C4-7FA2-4AA5-BA38-F2BE62A129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0112129-BCBB-48B1-8D0D-2F9F37019B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3545947-8DB6-4BFA-9484-2A07CFBA29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9CC86E9-C640-4020-86C0-B2AD4EA10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6B58-7775-448E-A958-F8CC063C8871}" type="datetimeFigureOut">
              <a:rPr lang="fr-FR" smtClean="0"/>
              <a:t>15/05/2018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C5414B7-4085-4DFD-B8C4-24C382188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DD959E1-EA50-406E-8AB0-A1948C119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99C95-57E1-4C5B-8F0A-B3AA09039A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6502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D2C1DA-BFD4-4DDD-9ED4-CC6CB2E2E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F860F1F-5BAE-45BC-8FF7-D5BCD77E1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6B58-7775-448E-A958-F8CC063C8871}" type="datetimeFigureOut">
              <a:rPr lang="fr-FR" smtClean="0"/>
              <a:t>15/05/2018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B21F5B9-7CFB-4FF1-A5FB-17B089386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E322A81-C308-4C1C-BB90-14006FB8A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99C95-57E1-4C5B-8F0A-B3AA09039A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1877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76CA137-32E1-4C82-8420-AEDBC5124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6B58-7775-448E-A958-F8CC063C8871}" type="datetimeFigureOut">
              <a:rPr lang="fr-FR" smtClean="0"/>
              <a:t>15/05/2018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B20D8D7-F268-4C21-AE0A-CC9D7C610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EC16774-FCD7-4B4D-AA51-7734B1975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99C95-57E1-4C5B-8F0A-B3AA09039A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2204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EC5CB0-E9D1-4198-B0CE-08AD2486B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883B1FA-0F1F-47AC-9109-68BDF7C949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3826399-1A8D-4B9A-8265-4BE9EBB0AC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91F2834-0F5C-49C1-9091-C9CC3BE9F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6B58-7775-448E-A958-F8CC063C8871}" type="datetimeFigureOut">
              <a:rPr lang="fr-FR" smtClean="0"/>
              <a:t>15/05/2018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FEC96B8-D7A6-4ED3-ABB1-3A96B6C63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56C8E50-FD95-440C-9FD5-193A4D04F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99C95-57E1-4C5B-8F0A-B3AA09039A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6155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2700D6-75E4-4E9C-8FF6-6A1687FB6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1AD8399-CA4A-4FAF-A8D4-AE98D0ADC4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196265B-AE40-4930-9957-05D4D75E54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968C861-E994-42F7-8942-478226E13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6B58-7775-448E-A958-F8CC063C8871}" type="datetimeFigureOut">
              <a:rPr lang="fr-FR" smtClean="0"/>
              <a:t>15/05/2018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4255011-10B5-4E8C-84D1-25080AA4B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FD2227E-FD8F-4A75-B8D5-5D85FCFF8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99C95-57E1-4C5B-8F0A-B3AA09039A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710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5C75C1A-65A3-44DD-BF6F-18D5FA9CC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91EE0B3-B1BE-40D1-8FBD-85C8371388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1DA719F-0C98-4C28-9818-9A73151C0E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A6B58-7775-448E-A958-F8CC063C8871}" type="datetimeFigureOut">
              <a:rPr lang="fr-FR" smtClean="0"/>
              <a:t>15/05/2018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6E7EEF7-E5DC-497D-B057-F5A19F8B7D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49DD2DA-E088-4E73-A88A-E359784A56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99C95-57E1-4C5B-8F0A-B3AA09039A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274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B1879D-BF66-428B-914E-6C329B51EC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35954"/>
            <a:ext cx="9144000" cy="1064246"/>
          </a:xfrm>
          <a:ln w="57150">
            <a:solidFill>
              <a:schemeClr val="tx1"/>
            </a:solidFill>
          </a:ln>
        </p:spPr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LES REACTIONS COMPLEXES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ous-titre 2">
                <a:extLst>
                  <a:ext uri="{FF2B5EF4-FFF2-40B4-BE49-F238E27FC236}">
                    <a16:creationId xmlns:a16="http://schemas.microsoft.com/office/drawing/2014/main" id="{19806D90-C26B-47F7-9F94-F61E549DB58C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914400" y="1600200"/>
                <a:ext cx="10694505" cy="4866860"/>
              </a:xfrm>
            </p:spPr>
            <p:txBody>
              <a:bodyPr>
                <a:normAutofit/>
              </a:bodyPr>
              <a:lstStyle/>
              <a:p>
                <a:pPr marL="457200" indent="-457200" algn="l">
                  <a:buAutoNum type="arabicPeriod"/>
                </a:pPr>
                <a:endParaRPr lang="fr-FR" sz="3000" dirty="0"/>
              </a:p>
              <a:p>
                <a:pPr marL="457200" indent="-457200" algn="l">
                  <a:buAutoNum type="arabicPeriod"/>
                </a:pPr>
                <a:r>
                  <a:rPr lang="fr-FR" sz="3000" dirty="0">
                    <a:solidFill>
                      <a:srgbClr val="00B0F0"/>
                    </a:solidFill>
                  </a:rPr>
                  <a:t>REACTIONS CONDUISANT A UN EQUILIBRE:  Réactions opposées</a:t>
                </a:r>
              </a:p>
              <a:p>
                <a:pPr algn="l"/>
                <a:r>
                  <a:rPr lang="fr-FR" sz="3200" dirty="0"/>
                  <a:t>Soit une réaction de type </a:t>
                </a:r>
                <a14:m>
                  <m:oMath xmlns:m="http://schemas.openxmlformats.org/officeDocument/2006/math"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fr-FR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⇄</m:t>
                    </m:r>
                    <m:r>
                      <a:rPr lang="fr-FR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fr-FR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fr-FR" sz="3200" dirty="0"/>
                  <a:t> On suppose que:</a:t>
                </a:r>
              </a:p>
              <a:p>
                <a:pPr marL="342900" indent="-342900" algn="l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fr-FR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FR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fr-FR" sz="3200" dirty="0"/>
                  <a:t> est une réaction d’ordre 1 par rapport à A et de constante de vitesse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32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fr-FR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fr-FR" sz="3200" dirty="0"/>
                  <a:t>.</a:t>
                </a:r>
              </a:p>
              <a:p>
                <a:pPr marL="342900" indent="-342900" algn="l">
                  <a:buFont typeface="Arial" panose="020B0604020202020204" pitchFamily="34" charset="0"/>
                  <a:buChar char="•"/>
                </a:pPr>
                <a:r>
                  <a:rPr lang="fr-FR" sz="3200" dirty="0">
                    <a:ea typeface="Cambria Math" panose="02040503050406030204" pitchFamily="18" charset="0"/>
                  </a:rPr>
                  <a:t>B</a:t>
                </a:r>
                <a14:m>
                  <m:oMath xmlns:m="http://schemas.openxmlformats.org/officeDocument/2006/math">
                    <m:r>
                      <a:rPr lang="fr-FR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FR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fr-FR" sz="3200" dirty="0"/>
                  <a:t> est une réaction d’ordre 1 par rapport à B et de constante de vitesse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32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fr-FR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fr-FR" sz="3200" dirty="0"/>
                  <a:t>.</a:t>
                </a:r>
              </a:p>
              <a:p>
                <a:pPr algn="l"/>
                <a:r>
                  <a:rPr lang="fr-FR" sz="3200" dirty="0"/>
                  <a:t> </a:t>
                </a:r>
                <a14:m>
                  <m:oMath xmlns:m="http://schemas.openxmlformats.org/officeDocument/2006/math"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=0, </m:t>
                    </m:r>
                    <m:d>
                      <m:dPr>
                        <m:begChr m:val="["/>
                        <m:endChr m:val="]"/>
                        <m:ctrlPr>
                          <a:rPr lang="fr-FR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32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𝑒𝑡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fr-FR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32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fr-FR" sz="3200" dirty="0"/>
              </a:p>
              <a:p>
                <a:pPr algn="l"/>
                <a:r>
                  <a:rPr lang="fr-FR" sz="3200" dirty="0"/>
                  <a:t>A </a:t>
                </a:r>
                <a14:m>
                  <m:oMath xmlns:m="http://schemas.openxmlformats.org/officeDocument/2006/math"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fr-FR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0, </m:t>
                    </m:r>
                    <m:d>
                      <m:dPr>
                        <m:begChr m:val="["/>
                        <m:endChr m:val="]"/>
                        <m:ctrlPr>
                          <a:rPr lang="fr-FR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32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𝑒𝑡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fr-FR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32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fr-FR" sz="3200" b="0" dirty="0"/>
              </a:p>
              <a:p>
                <a:pPr algn="l"/>
                <a:endParaRPr lang="fr-FR" dirty="0"/>
              </a:p>
              <a:p>
                <a:pPr algn="l"/>
                <a:endParaRPr lang="fr-FR" dirty="0"/>
              </a:p>
              <a:p>
                <a:pPr algn="l"/>
                <a:endParaRPr lang="fr-FR" dirty="0"/>
              </a:p>
              <a:p>
                <a:pPr algn="l"/>
                <a:endParaRPr lang="fr-FR" dirty="0"/>
              </a:p>
            </p:txBody>
          </p:sp>
        </mc:Choice>
        <mc:Fallback xmlns="">
          <p:sp>
            <p:nvSpPr>
              <p:cNvPr id="3" name="Sous-titre 2">
                <a:extLst>
                  <a:ext uri="{FF2B5EF4-FFF2-40B4-BE49-F238E27FC236}">
                    <a16:creationId xmlns:a16="http://schemas.microsoft.com/office/drawing/2014/main" id="{19806D90-C26B-47F7-9F94-F61E549DB58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914400" y="1600200"/>
                <a:ext cx="10694505" cy="4866860"/>
              </a:xfrm>
              <a:blipFill>
                <a:blip r:embed="rId2"/>
                <a:stretch>
                  <a:fillRect l="-1425" b="-175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1184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EF68FB16-4FC6-4B70-9B74-B0C99D7BF793}"/>
                  </a:ext>
                </a:extLst>
              </p:cNvPr>
              <p:cNvSpPr/>
              <p:nvPr/>
            </p:nvSpPr>
            <p:spPr>
              <a:xfrm>
                <a:off x="437322" y="459640"/>
                <a:ext cx="11423373" cy="64695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3400" dirty="0"/>
                  <a:t>Si on appelle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3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34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fr-FR" sz="3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fr-FR" sz="3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34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fr-FR" sz="3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3400" i="1">
                        <a:latin typeface="Cambria Math" panose="02040503050406030204" pitchFamily="18" charset="0"/>
                      </a:rPr>
                      <m:t>𝑙𝑎</m:t>
                    </m:r>
                    <m:r>
                      <a:rPr lang="fr-FR" sz="3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3400" i="1">
                        <a:latin typeface="Cambria Math" panose="02040503050406030204" pitchFamily="18" charset="0"/>
                      </a:rPr>
                      <m:t>𝑣𝑖𝑡𝑒𝑠𝑠𝑒</m:t>
                    </m:r>
                    <m:r>
                      <a:rPr lang="fr-FR" sz="3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3400" i="1">
                        <a:latin typeface="Cambria Math" panose="02040503050406030204" pitchFamily="18" charset="0"/>
                      </a:rPr>
                      <m:t>𝑑𝑒</m:t>
                    </m:r>
                    <m:r>
                      <a:rPr lang="fr-FR" sz="3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3400" i="1">
                        <a:latin typeface="Cambria Math" panose="02040503050406030204" pitchFamily="18" charset="0"/>
                      </a:rPr>
                      <m:t>𝑙𝑎</m:t>
                    </m:r>
                    <m:r>
                      <a:rPr lang="fr-FR" sz="3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34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fr-FR" sz="3400" i="1">
                        <a:latin typeface="Cambria Math" panose="02040503050406030204" pitchFamily="18" charset="0"/>
                      </a:rPr>
                      <m:t>é</m:t>
                    </m:r>
                    <m:r>
                      <a:rPr lang="fr-FR" sz="3400" i="1">
                        <a:latin typeface="Cambria Math" panose="02040503050406030204" pitchFamily="18" charset="0"/>
                      </a:rPr>
                      <m:t>𝑎𝑐𝑡𝑖𝑜𝑛</m:t>
                    </m:r>
                    <m:r>
                      <a:rPr lang="fr-FR" sz="3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3400" i="1">
                        <a:latin typeface="Cambria Math" panose="02040503050406030204" pitchFamily="18" charset="0"/>
                      </a:rPr>
                      <m:t>𝑑𝑖𝑟𝑒𝑐𝑡𝑒</m:t>
                    </m:r>
                    <m:r>
                      <a:rPr lang="fr-FR" sz="3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fr-FR" sz="3400" i="1" dirty="0">
                    <a:latin typeface="Cambria Math" panose="02040503050406030204" pitchFamily="18" charset="0"/>
                  </a:rPr>
                  <a:t> et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3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34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fr-FR" sz="3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fr-FR" sz="3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34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</m:oMath>
                </a14:m>
                <a:r>
                  <a:rPr lang="fr-FR" sz="3400" dirty="0"/>
                  <a:t> </a:t>
                </a:r>
                <a14:m>
                  <m:oMath xmlns:m="http://schemas.openxmlformats.org/officeDocument/2006/math">
                    <m:r>
                      <a:rPr lang="fr-FR" sz="3400" i="1" smtClean="0">
                        <a:latin typeface="Cambria Math" panose="02040503050406030204" pitchFamily="18" charset="0"/>
                      </a:rPr>
                      <m:t>𝑙</m:t>
                    </m:r>
                    <m:r>
                      <a:rPr lang="fr-FR" sz="3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fr-FR" sz="3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3400" b="0" i="1" smtClean="0">
                        <a:latin typeface="Cambria Math" panose="02040503050406030204" pitchFamily="18" charset="0"/>
                      </a:rPr>
                      <m:t>𝑣𝑖𝑡𝑒𝑠𝑠𝑒</m:t>
                    </m:r>
                    <m:r>
                      <a:rPr lang="fr-FR" sz="3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3400" b="0" i="1" smtClean="0">
                        <a:latin typeface="Cambria Math" panose="02040503050406030204" pitchFamily="18" charset="0"/>
                      </a:rPr>
                      <m:t>𝑑𝑒</m:t>
                    </m:r>
                    <m:r>
                      <a:rPr lang="fr-FR" sz="3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3400" b="0" i="1" smtClean="0">
                        <a:latin typeface="Cambria Math" panose="02040503050406030204" pitchFamily="18" charset="0"/>
                      </a:rPr>
                      <m:t>𝑙𝑎</m:t>
                    </m:r>
                    <m:r>
                      <a:rPr lang="fr-FR" sz="3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34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fr-FR" sz="3400" b="0" i="1" smtClean="0">
                        <a:latin typeface="Cambria Math" panose="02040503050406030204" pitchFamily="18" charset="0"/>
                      </a:rPr>
                      <m:t>é</m:t>
                    </m:r>
                    <m:r>
                      <a:rPr lang="fr-FR" sz="3400" i="1" dirty="0">
                        <a:latin typeface="Cambria Math" panose="02040503050406030204" pitchFamily="18" charset="0"/>
                      </a:rPr>
                      <m:t>𝑎𝑐𝑡𝑖𝑜𝑛</m:t>
                    </m:r>
                    <m:r>
                      <a:rPr lang="fr-FR" sz="34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3400" i="1" dirty="0">
                        <a:latin typeface="Cambria Math" panose="02040503050406030204" pitchFamily="18" charset="0"/>
                      </a:rPr>
                      <m:t>𝑖𝑛𝑑𝑖𝑟𝑒𝑐𝑡𝑒</m:t>
                    </m:r>
                    <m:r>
                      <a:rPr lang="fr-FR" sz="3400" i="1" dirty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endParaRPr lang="fr-FR" sz="34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3400" i="1" dirty="0">
                          <a:latin typeface="Cambria Math" panose="02040503050406030204" pitchFamily="18" charset="0"/>
                        </a:rPr>
                        <m:t>𝑙𝑎</m:t>
                      </m:r>
                      <m:r>
                        <a:rPr lang="fr-FR" sz="3400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3400" i="1" dirty="0">
                          <a:latin typeface="Cambria Math" panose="02040503050406030204" pitchFamily="18" charset="0"/>
                        </a:rPr>
                        <m:t>𝑣𝑖𝑡𝑒𝑠𝑠𝑒</m:t>
                      </m:r>
                      <m:r>
                        <a:rPr lang="fr-FR" sz="3400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3400" i="1" dirty="0">
                          <a:latin typeface="Cambria Math" panose="02040503050406030204" pitchFamily="18" charset="0"/>
                        </a:rPr>
                        <m:t>𝑑𝑒</m:t>
                      </m:r>
                      <m:r>
                        <a:rPr lang="fr-FR" sz="3400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3400" i="1" dirty="0">
                          <a:latin typeface="Cambria Math" panose="02040503050406030204" pitchFamily="18" charset="0"/>
                        </a:rPr>
                        <m:t>𝑙𝑎</m:t>
                      </m:r>
                      <m:r>
                        <a:rPr lang="fr-FR" sz="3400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3400" i="1" dirty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fr-FR" sz="3400" i="1" dirty="0">
                          <a:latin typeface="Cambria Math" panose="02040503050406030204" pitchFamily="18" charset="0"/>
                        </a:rPr>
                        <m:t>é</m:t>
                      </m:r>
                      <m:r>
                        <a:rPr lang="fr-FR" sz="3400" i="1" dirty="0">
                          <a:latin typeface="Cambria Math" panose="02040503050406030204" pitchFamily="18" charset="0"/>
                        </a:rPr>
                        <m:t>𝑎𝑐𝑡𝑖𝑜𝑛</m:t>
                      </m:r>
                      <m:r>
                        <a:rPr lang="fr-FR" sz="3400" i="1" dirty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fr-FR" sz="34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3400" i="1" dirty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fr-FR" sz="3400" i="1" dirty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fr-FR" sz="3400" i="1" dirty="0">
                          <a:latin typeface="Cambria Math" panose="02040503050406030204" pitchFamily="18" charset="0"/>
                        </a:rPr>
                        <m:t>é</m:t>
                      </m:r>
                      <m:r>
                        <a:rPr lang="fr-FR" sz="3400" i="1" dirty="0">
                          <a:latin typeface="Cambria Math" panose="02040503050406030204" pitchFamily="18" charset="0"/>
                        </a:rPr>
                        <m:t>𝑐𝑟𝑖𝑡</m:t>
                      </m:r>
                      <m:r>
                        <a:rPr lang="fr-FR" sz="3400" i="1" dirty="0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fr-FR" sz="340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fr-FR" sz="3400" i="1" dirty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fr-FR" sz="3400" i="1" dirty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fr-FR" sz="3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3400" i="1" dirty="0">
                            <a:latin typeface="Cambria Math" panose="02040503050406030204" pitchFamily="18" charset="0"/>
                          </a:rPr>
                          <m:t>𝑑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fr-FR" sz="34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sz="3400" i="1" dirty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</m:num>
                      <m:den>
                        <m:r>
                          <a:rPr lang="fr-FR" sz="3400" i="1" dirty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fr-FR" sz="34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fr-FR" sz="3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3400" i="1" dirty="0">
                            <a:latin typeface="Cambria Math" panose="02040503050406030204" pitchFamily="18" charset="0"/>
                          </a:rPr>
                          <m:t>𝑑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fr-FR" sz="34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sz="3400" i="1" dirty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</m:num>
                      <m:den>
                        <m:r>
                          <a:rPr lang="fr-FR" sz="3400" i="1" dirty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fr-FR" sz="34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fr-FR" sz="3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3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34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fr-FR" sz="3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fr-FR" sz="3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34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fr-FR" sz="3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3400" i="1" dirty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fr-FR" sz="3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3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34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fr-FR" sz="3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fr-FR" sz="3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34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</m:oMath>
                </a14:m>
                <a:endParaRPr lang="fr-FR" sz="3400" b="0" i="1" dirty="0">
                  <a:latin typeface="Cambria Math" panose="02040503050406030204" pitchFamily="18" charset="0"/>
                </a:endParaRPr>
              </a:p>
              <a:p>
                <a:pPr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fr-FR" sz="3400" b="0" i="1" dirty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fr-FR" sz="34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3400" b="0" i="1" dirty="0" smtClean="0">
                            <a:latin typeface="Cambria Math" panose="02040503050406030204" pitchFamily="18" charset="0"/>
                          </a:rPr>
                          <m:t>𝑑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fr-FR" sz="34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sz="3400" b="0" i="1" dirty="0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</m:num>
                      <m:den>
                        <m:r>
                          <a:rPr lang="fr-FR" sz="3400" b="0" i="1" dirty="0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fr-FR" sz="3400" b="0" i="1" dirty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fr-FR" sz="3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3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fr-FR" sz="3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fr-FR" sz="3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3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fr-FR" sz="34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fr-FR" sz="3400" b="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3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3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fr-FR" sz="3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fr-FR" sz="3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34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</m:oMath>
                </a14:m>
                <a:endParaRPr lang="fr-FR" sz="34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sz="3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3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num>
                      <m:den>
                        <m:r>
                          <a:rPr lang="fr-FR" sz="34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fr-FR" sz="3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fr-FR" sz="3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3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fr-FR" sz="3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fr-FR" sz="3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3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  <m:r>
                          <a:rPr lang="fr-FR" sz="3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fr-FR" sz="3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fr-FR" sz="3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fr-FR" sz="3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3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fr-FR" sz="3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fr-FR" sz="3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fr-FR" sz="3400" dirty="0"/>
                  <a:t> soit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3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num>
                      <m:den>
                        <m:r>
                          <a:rPr lang="fr-FR" sz="34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fr-FR" sz="3400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fr-FR" sz="3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fr-FR" sz="3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3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fr-FR" sz="3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fr-FR" sz="3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fr-FR" sz="3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3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fr-FR" sz="3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fr-FR" sz="3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fr-FR" sz="3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fr-FR" sz="3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3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fr-FR" sz="3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fr-FR" sz="3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fr-FR" sz="3400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fr-FR" sz="3400" dirty="0"/>
              </a:p>
              <a:p>
                <a:r>
                  <a:rPr lang="fr-FR" sz="3400" dirty="0"/>
                  <a:t>On obtient une équation différentielle du 1</a:t>
                </a:r>
                <a:r>
                  <a:rPr lang="fr-FR" sz="3400" baseline="30000" dirty="0"/>
                  <a:t>er</a:t>
                </a:r>
                <a:r>
                  <a:rPr lang="fr-FR" sz="3400" dirty="0"/>
                  <a:t> ordre à coefficient constant dont la solution s’écrit:</a:t>
                </a:r>
              </a:p>
              <a:p>
                <a14:m>
                  <m:oMath xmlns:m="http://schemas.openxmlformats.org/officeDocument/2006/math">
                    <m:r>
                      <a:rPr lang="fr-FR" sz="3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fr-FR" sz="3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r-FR" sz="3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sz="3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3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fr-FR" sz="3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fr-FR" sz="3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sSub>
                          <m:sSubPr>
                            <m:ctrlPr>
                              <a:rPr lang="fr-FR" sz="3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3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fr-FR" sz="3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fr-FR" sz="3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fr-FR" sz="3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3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fr-FR" sz="3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fr-FR" sz="3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fr-FR" sz="3400" b="0" i="1" smtClean="0">
                        <a:latin typeface="Cambria Math" panose="02040503050406030204" pitchFamily="18" charset="0"/>
                      </a:rPr>
                      <m:t>𝐶</m:t>
                    </m:r>
                    <m:sSup>
                      <m:sSupPr>
                        <m:ctrlPr>
                          <a:rPr lang="fr-FR" sz="3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3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fr-FR" sz="3400" b="0" i="1" smtClean="0">
                            <a:latin typeface="Cambria Math" panose="02040503050406030204" pitchFamily="18" charset="0"/>
                          </a:rPr>
                          <m:t>−(</m:t>
                        </m:r>
                      </m:sup>
                    </m:sSup>
                  </m:oMath>
                </a14:m>
                <a:r>
                  <a:rPr lang="fr-FR" sz="3400" b="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3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3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fr-FR" sz="3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fr-FR" sz="3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fr-FR" sz="3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3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fr-FR" sz="3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fr-FR" sz="3400" dirty="0"/>
                  <a:t>)t</a:t>
                </a:r>
              </a:p>
              <a:p>
                <a:endParaRPr lang="fr-FR" dirty="0"/>
              </a:p>
              <a:p>
                <a:endParaRPr lang="fr-FR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EF68FB16-4FC6-4B70-9B74-B0C99D7BF79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322" y="459640"/>
                <a:ext cx="11423373" cy="6469592"/>
              </a:xfrm>
              <a:prstGeom prst="rect">
                <a:avLst/>
              </a:prstGeom>
              <a:blipFill>
                <a:blip r:embed="rId2"/>
                <a:stretch>
                  <a:fillRect l="-1494" t="-1507" r="-6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3061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3F3B8DB6-515A-4A7C-B1E6-1A64C34CEEFE}"/>
                  </a:ext>
                </a:extLst>
              </p:cNvPr>
              <p:cNvSpPr txBox="1"/>
              <p:nvPr/>
            </p:nvSpPr>
            <p:spPr>
              <a:xfrm>
                <a:off x="1245704" y="175209"/>
                <a:ext cx="9700591" cy="66827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sz="320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fr-FR" sz="320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320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fr-FR" sz="3200" i="1" smtClean="0">
                        <a:latin typeface="Cambria Math" panose="02040503050406030204" pitchFamily="18" charset="0"/>
                      </a:rPr>
                      <m:t>=0, </m:t>
                    </m:r>
                    <m:r>
                      <a:rPr lang="fr-FR" sz="320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fr-FR" sz="3200" i="1" smtClean="0">
                        <a:latin typeface="Cambria Math" panose="02040503050406030204" pitchFamily="18" charset="0"/>
                      </a:rPr>
                      <m:t>=0 </m:t>
                    </m:r>
                    <m:r>
                      <a:rPr lang="fr-FR" sz="3200" i="1" smtClean="0">
                        <a:latin typeface="Cambria Math" panose="02040503050406030204" pitchFamily="18" charset="0"/>
                      </a:rPr>
                      <m:t>𝑐𝑒</m:t>
                    </m:r>
                    <m:r>
                      <a:rPr lang="fr-FR" sz="320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3200" i="1" smtClean="0">
                        <a:latin typeface="Cambria Math" panose="02040503050406030204" pitchFamily="18" charset="0"/>
                      </a:rPr>
                      <m:t>𝑞𝑢𝑖</m:t>
                    </m:r>
                    <m:r>
                      <a:rPr lang="fr-FR" sz="320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3200" i="1" smtClean="0">
                        <a:latin typeface="Cambria Math" panose="02040503050406030204" pitchFamily="18" charset="0"/>
                      </a:rPr>
                      <m:t>𝑖𝑚𝑝𝑙𝑖𝑞𝑢𝑒</m:t>
                    </m:r>
                    <m:r>
                      <a:rPr lang="fr-FR" sz="320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320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fr-FR" sz="320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fr-FR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sSub>
                          <m:sSubPr>
                            <m:ctrlPr>
                              <a:rPr lang="fr-FR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fr-FR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fr-FR" sz="3200" dirty="0"/>
                  <a:t> et </a:t>
                </a:r>
                <a14:m>
                  <m:oMath xmlns:m="http://schemas.openxmlformats.org/officeDocument/2006/math">
                    <m:r>
                      <a:rPr lang="fr-FR" sz="3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fr-FR" sz="32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r-FR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sSub>
                          <m:sSubPr>
                            <m:ctrlPr>
                              <a:rPr lang="fr-FR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fr-FR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fr-FR" sz="3200" i="1">
                        <a:latin typeface="Cambria Math" panose="02040503050406030204" pitchFamily="18" charset="0"/>
                      </a:rPr>
                      <m:t>(1−</m:t>
                    </m:r>
                    <m:sSup>
                      <m:sSupPr>
                        <m:ctrlPr>
                          <a:rPr lang="fr-FR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−(</m:t>
                        </m:r>
                      </m:sup>
                    </m:sSup>
                  </m:oMath>
                </a14:m>
                <a:r>
                  <a:rPr lang="fr-FR" sz="32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fr-FR" sz="32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fr-FR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fr-FR" sz="3200" dirty="0"/>
                  <a:t>)t)</a:t>
                </a:r>
              </a:p>
              <a:p>
                <a:r>
                  <a:rPr lang="fr-FR" sz="3200" dirty="0"/>
                  <a:t>A l’équilibre la réaction s’arrête:</a:t>
                </a:r>
              </a:p>
              <a:p>
                <a14:m>
                  <m:oMath xmlns:m="http://schemas.openxmlformats.org/officeDocument/2006/math">
                    <m:r>
                      <a:rPr lang="fr-FR" sz="3200" i="1" dirty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fr-FR" sz="3200" i="1" dirty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fr-FR" sz="32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3200" i="1" dirty="0">
                            <a:latin typeface="Cambria Math" panose="02040503050406030204" pitchFamily="18" charset="0"/>
                          </a:rPr>
                          <m:t>𝑑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fr-FR" sz="32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sz="3200" i="1" dirty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</m:num>
                      <m:den>
                        <m:r>
                          <a:rPr lang="fr-FR" sz="3200" i="1" dirty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fr-FR" sz="32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fr-FR" sz="32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2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3200" i="1" dirty="0">
                            <a:latin typeface="Cambria Math" panose="02040503050406030204" pitchFamily="18" charset="0"/>
                          </a:rPr>
                          <m:t>𝑑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fr-FR" sz="32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sz="3200" i="1" dirty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</m:num>
                      <m:den>
                        <m:r>
                          <a:rPr lang="fr-FR" sz="3200" i="1" dirty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fr-FR" sz="3200" i="1" dirty="0">
                        <a:latin typeface="Cambria Math" panose="02040503050406030204" pitchFamily="18" charset="0"/>
                      </a:rPr>
                      <m:t>=0 </m:t>
                    </m:r>
                    <m:r>
                      <a:rPr lang="fr-FR" sz="3200" i="1" dirty="0">
                        <a:latin typeface="Cambria Math" panose="02040503050406030204" pitchFamily="18" charset="0"/>
                      </a:rPr>
                      <m:t>𝑠𝑜𝑖𝑡</m:t>
                    </m:r>
                    <m:r>
                      <a:rPr lang="fr-FR" sz="3200" i="1" dirty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fr-FR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fr-FR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fr-FR" sz="3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</m:e>
                      <m:sub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𝑒𝑞</m:t>
                        </m:r>
                      </m:sub>
                    </m:sSub>
                    <m:r>
                      <a:rPr lang="fr-FR" sz="32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fr-FR" sz="32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fr-FR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fr-FR" sz="3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</m:e>
                      <m:sub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𝑒𝑞</m:t>
                        </m:r>
                      </m:sub>
                    </m:sSub>
                  </m:oMath>
                </a14:m>
                <a:endParaRPr lang="fr-FR" sz="32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fr-FR" sz="32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fr-FR" sz="32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</m:d>
                          </m:e>
                          <m:sub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𝑒𝑞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fr-FR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fr-FR" sz="32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fr-FR" sz="3200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</m:d>
                          </m:e>
                          <m:sub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𝑒𝑞</m:t>
                            </m:r>
                          </m:sub>
                        </m:sSub>
                      </m:den>
                    </m:f>
                    <m:r>
                      <a:rPr lang="fr-FR" sz="3200" i="1" dirty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r-FR" sz="32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fr-FR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fr-FR" sz="3200" dirty="0"/>
                  <a:t>= K constante d’équilibre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fr-FR" sz="3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</m:e>
                      <m:sub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𝑒𝑞</m:t>
                        </m:r>
                      </m:sub>
                    </m:sSub>
                  </m:oMath>
                </a14:m>
                <a:r>
                  <a:rPr lang="fr-FR" sz="3200" dirty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32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3200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fr-FR" sz="3200" i="1" dirty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  <m:r>
                      <a:rPr lang="fr-FR" sz="3200" dirty="0">
                        <a:latin typeface="Cambria Math" panose="02040503050406030204" pitchFamily="18" charset="0"/>
                      </a:rPr>
                      <m:t>; </m:t>
                    </m:r>
                    <m:sSub>
                      <m:sSubPr>
                        <m:ctrlPr>
                          <a:rPr lang="fr-FR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fr-FR" sz="3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</m:e>
                      <m:sub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𝑒𝑞</m:t>
                        </m:r>
                      </m:sub>
                    </m:sSub>
                  </m:oMath>
                </a14:m>
                <a:r>
                  <a:rPr lang="fr-FR" sz="3200" dirty="0"/>
                  <a:t>=a-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endParaRPr lang="fr-FR" sz="3200" dirty="0"/>
              </a:p>
              <a:p>
                <a:r>
                  <a:rPr lang="fr-FR" sz="3200" dirty="0"/>
                  <a:t>En reportant dans l’équation différentielle on a: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32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fr-FR" sz="32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fr-FR" sz="3200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fr-FR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fr-FR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32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fr-FR" sz="3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fr-FR" sz="32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fr-FR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32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fr-FR" sz="3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fr-FR" sz="3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fr-FR" sz="32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fr-FR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fr-FR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32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fr-FR" sz="32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fr-FR" sz="3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fr-FR" sz="32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fr-FR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32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fr-FR" sz="3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fr-FR" sz="3200" i="1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fr-FR" sz="3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fr-FR" sz="3200" i="1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</m:oMath>
                  </m:oMathPara>
                </a14:m>
                <a:endParaRPr lang="fr-FR" sz="3200" dirty="0"/>
              </a:p>
              <a:p>
                <a:r>
                  <a:rPr lang="fr-FR" sz="3200" dirty="0"/>
                  <a:t>En intégrant: </a:t>
                </a:r>
                <a14:m>
                  <m:oMath xmlns:m="http://schemas.openxmlformats.org/officeDocument/2006/math">
                    <m:r>
                      <a:rPr lang="fr-FR" sz="3200" i="1">
                        <a:latin typeface="Cambria Math" panose="02040503050406030204" pitchFamily="18" charset="0"/>
                      </a:rPr>
                      <m:t>𝑙𝑛</m:t>
                    </m:r>
                    <m:f>
                      <m:fPr>
                        <m:ctrlPr>
                          <a:rPr lang="fr-FR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fr-FR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sub>
                        </m:sSub>
                        <m:r>
                          <a:rPr lang="fr-FR" sz="32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fr-FR" sz="32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fr-FR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fr-FR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fr-FR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fr-FR" sz="32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fr-FR" sz="3200" dirty="0"/>
              </a:p>
              <a:p>
                <a:endParaRPr lang="fr-FR" dirty="0"/>
              </a:p>
            </p:txBody>
          </p:sp>
        </mc:Choice>
        <mc:Fallback xmlns="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3F3B8DB6-515A-4A7C-B1E6-1A64C34CEE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5704" y="175209"/>
                <a:ext cx="9700591" cy="6682791"/>
              </a:xfrm>
              <a:prstGeom prst="rect">
                <a:avLst/>
              </a:prstGeom>
              <a:blipFill>
                <a:blip r:embed="rId2"/>
                <a:stretch>
                  <a:fillRect l="-157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3545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ZoneTexte 1">
                <a:extLst>
                  <a:ext uri="{FF2B5EF4-FFF2-40B4-BE49-F238E27FC236}">
                    <a16:creationId xmlns:a16="http://schemas.microsoft.com/office/drawing/2014/main" id="{DF85E5C2-5AFE-466F-8851-2F807B00C02A}"/>
                  </a:ext>
                </a:extLst>
              </p:cNvPr>
              <p:cNvSpPr txBox="1"/>
              <p:nvPr/>
            </p:nvSpPr>
            <p:spPr>
              <a:xfrm>
                <a:off x="967408" y="318709"/>
                <a:ext cx="10482470" cy="65392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3200" dirty="0">
                    <a:solidFill>
                      <a:srgbClr val="00B0F0"/>
                    </a:solidFill>
                  </a:rPr>
                  <a:t>2. REACTIONS SUCCESSIVES</a:t>
                </a:r>
              </a:p>
              <a:p>
                <a:r>
                  <a:rPr lang="fr-FR" sz="3200" dirty="0"/>
                  <a:t>Soient les réactions </a:t>
                </a:r>
                <a14:m>
                  <m:oMath xmlns:m="http://schemas.openxmlformats.org/officeDocument/2006/math">
                    <m:r>
                      <a:rPr lang="fr-FR" sz="32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fr-FR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FR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fr-FR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FR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r>
                      <a:rPr lang="fr-FR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fr-FR" sz="3200" dirty="0">
                  <a:ea typeface="Cambria Math" panose="02040503050406030204" pitchFamily="18" charset="0"/>
                </a:endParaRPr>
              </a:p>
              <a:p>
                <a:r>
                  <a:rPr lang="fr-FR" sz="3200" dirty="0"/>
                  <a:t>La réaction 1 est d’ordre 1 par rapport à A et la réaction 2 est d’ordre 1 par rapport à B.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fr-FR" sz="32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32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fr-FR" sz="3200" i="1">
                          <a:latin typeface="Cambria Math" panose="02040503050406030204" pitchFamily="18" charset="0"/>
                        </a:rPr>
                        <m:t>=0, </m:t>
                      </m:r>
                      <m:d>
                        <m:dPr>
                          <m:begChr m:val="["/>
                          <m:endChr m:val="]"/>
                          <m:ctrlPr>
                            <a:rPr lang="fr-FR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32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fr-FR" sz="32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3200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fr-FR" sz="3200" i="1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["/>
                          <m:endChr m:val="]"/>
                          <m:ctrlPr>
                            <a:rPr lang="fr-FR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32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fr-FR" sz="3200" i="1">
                          <a:latin typeface="Cambria Math" panose="02040503050406030204" pitchFamily="18" charset="0"/>
                        </a:rPr>
                        <m:t>=0 </m:t>
                      </m:r>
                      <m:r>
                        <a:rPr lang="fr-FR" sz="3200" i="1">
                          <a:latin typeface="Cambria Math" panose="02040503050406030204" pitchFamily="18" charset="0"/>
                        </a:rPr>
                        <m:t>𝑒𝑡</m:t>
                      </m:r>
                      <m:r>
                        <a:rPr lang="fr-FR" sz="3200" i="1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fr-FR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32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  <m:r>
                        <a:rPr lang="fr-FR" sz="32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fr-FR" sz="32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fr-FR" sz="3200" dirty="0"/>
                  <a:t>Pour la 1</a:t>
                </a:r>
                <a:r>
                  <a:rPr lang="fr-FR" sz="3200" baseline="30000" dirty="0"/>
                  <a:t>ère</a:t>
                </a:r>
                <a:r>
                  <a:rPr lang="fr-FR" sz="3200" dirty="0"/>
                  <a:t> étape: </a:t>
                </a:r>
                <a14:m>
                  <m:oMath xmlns:m="http://schemas.openxmlformats.org/officeDocument/2006/math">
                    <m:r>
                      <a:rPr lang="fr-FR" sz="3200" i="1" dirty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fr-FR" sz="32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3200" i="1" dirty="0">
                            <a:latin typeface="Cambria Math" panose="02040503050406030204" pitchFamily="18" charset="0"/>
                          </a:rPr>
                          <m:t>𝑑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fr-FR" sz="32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sz="3200" i="1" dirty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</m:num>
                      <m:den>
                        <m:r>
                          <a:rPr lang="fr-FR" sz="3200" i="1" dirty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fr-FR" sz="3200" i="1" dirty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fr-FR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fr-FR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</m:oMath>
                </a14:m>
                <a:r>
                  <a:rPr lang="fr-FR" sz="3200" dirty="0"/>
                  <a:t> ce qui donne pour solution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fr-FR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fr-FR" sz="32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fr-FR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fr-FR" sz="3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</m:e>
                      <m:sub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sSup>
                      <m:sSupPr>
                        <m:ctrlPr>
                          <a:rPr lang="fr-FR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fr-FR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fr-FR" sz="3200" dirty="0"/>
                  <a:t>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fr-FR" sz="3200" dirty="0"/>
                  <a:t>Pour la 2</a:t>
                </a:r>
                <a:r>
                  <a:rPr lang="fr-FR" sz="3200" baseline="30000" dirty="0"/>
                  <a:t>ème</a:t>
                </a:r>
                <a:r>
                  <a:rPr lang="fr-FR" sz="3200" dirty="0"/>
                  <a:t> étape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2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3200" i="1" dirty="0">
                            <a:latin typeface="Cambria Math" panose="02040503050406030204" pitchFamily="18" charset="0"/>
                          </a:rPr>
                          <m:t>𝑑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fr-FR" sz="32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sz="3200" i="1" dirty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</m:num>
                      <m:den>
                        <m:r>
                          <a:rPr lang="fr-FR" sz="3200" i="1" dirty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fr-FR" sz="3200" i="1" dirty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fr-FR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fr-FR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fr-FR" sz="3200" i="1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nor/>
                      </m:rPr>
                      <a:rPr lang="fr-FR" sz="3200" dirty="0"/>
                      <m:t> </m:t>
                    </m:r>
                    <m:sSub>
                      <m:sSubPr>
                        <m:ctrlPr>
                          <a:rPr lang="fr-FR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fr-FR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</m:oMath>
                </a14:m>
                <a:r>
                  <a:rPr lang="fr-FR" sz="3200" dirty="0"/>
                  <a:t> et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2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3200" i="1" dirty="0">
                            <a:latin typeface="Cambria Math" panose="02040503050406030204" pitchFamily="18" charset="0"/>
                          </a:rPr>
                          <m:t>𝑑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fr-FR" sz="32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sz="3200" i="1" dirty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d>
                      </m:num>
                      <m:den>
                        <m:r>
                          <a:rPr lang="fr-FR" sz="3200" i="1" dirty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fr-FR" sz="3200" i="1" dirty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fr-FR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fr-FR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</m:oMath>
                </a14:m>
                <a:endParaRPr lang="fr-FR" sz="32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sz="32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3200" i="1" dirty="0">
                            <a:latin typeface="Cambria Math" panose="02040503050406030204" pitchFamily="18" charset="0"/>
                          </a:rPr>
                          <m:t>𝑑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fr-FR" sz="32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sz="3200" i="1" dirty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</m:num>
                      <m:den>
                        <m:r>
                          <a:rPr lang="fr-FR" sz="3200" i="1" dirty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fr-FR" sz="3200" i="1" dirty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fr-FR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fr-FR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fr-FR" sz="3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</m:e>
                      <m:sub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sSup>
                      <m:sSupPr>
                        <m:ctrlPr>
                          <a:rPr lang="fr-FR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fr-FR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fr-FR" sz="3200" i="1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nor/>
                      </m:rPr>
                      <a:rPr lang="fr-FR" sz="3200" dirty="0"/>
                      <m:t> </m:t>
                    </m:r>
                    <m:sSub>
                      <m:sSubPr>
                        <m:ctrlPr>
                          <a:rPr lang="fr-FR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fr-FR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</m:oMath>
                </a14:m>
                <a:r>
                  <a:rPr lang="fr-FR" sz="3200" dirty="0"/>
                  <a:t> soit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2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3200" i="1" dirty="0">
                            <a:latin typeface="Cambria Math" panose="02040503050406030204" pitchFamily="18" charset="0"/>
                          </a:rPr>
                          <m:t>𝑑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fr-FR" sz="32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sz="3200" i="1" dirty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</m:num>
                      <m:den>
                        <m:r>
                          <a:rPr lang="fr-FR" sz="3200" i="1" dirty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fr-FR" sz="3200" dirty="0"/>
                  <a:t> </a:t>
                </a:r>
                <a14:m>
                  <m:oMath xmlns:m="http://schemas.openxmlformats.org/officeDocument/2006/math">
                    <m:r>
                      <a:rPr lang="fr-FR" sz="3200" i="1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nor/>
                      </m:rPr>
                      <a:rPr lang="fr-FR" sz="3200" dirty="0"/>
                      <m:t> </m:t>
                    </m:r>
                    <m:sSub>
                      <m:sSubPr>
                        <m:ctrlPr>
                          <a:rPr lang="fr-FR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fr-FR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</m:oMath>
                </a14:m>
                <a:r>
                  <a:rPr lang="fr-FR" sz="3200" dirty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fr-FR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fr-FR" sz="3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</m:e>
                      <m:sub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sSup>
                      <m:sSupPr>
                        <m:ctrlPr>
                          <a:rPr lang="fr-FR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fr-FR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endParaRPr lang="fr-FR" sz="32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fr-FR" sz="3200" dirty="0"/>
                  <a:t>La solution de l’équation homogène est: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fr-FR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</m:oMath>
                </a14:m>
                <a:r>
                  <a:rPr lang="fr-FR" sz="3200" dirty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fr-FR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endParaRPr lang="fr-FR" sz="32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fr-FR" sz="3200" dirty="0"/>
                  <a:t>Une solution particulière est de la forme: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fr-FR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</m:oMath>
                </a14:m>
                <a:r>
                  <a:rPr lang="fr-FR" sz="3200" dirty="0"/>
                  <a:t> = </a:t>
                </a:r>
                <a14:m>
                  <m:oMath xmlns:m="http://schemas.openxmlformats.org/officeDocument/2006/math">
                    <m:r>
                      <a:rPr lang="fr-FR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sSup>
                      <m:sSupPr>
                        <m:ctrlPr>
                          <a:rPr lang="fr-FR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fr-FR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endParaRPr lang="fr-FR" dirty="0"/>
              </a:p>
              <a:p>
                <a:endParaRPr lang="fr-FR" dirty="0"/>
              </a:p>
            </p:txBody>
          </p:sp>
        </mc:Choice>
        <mc:Fallback xmlns="">
          <p:sp>
            <p:nvSpPr>
              <p:cNvPr id="2" name="ZoneTexte 1">
                <a:extLst>
                  <a:ext uri="{FF2B5EF4-FFF2-40B4-BE49-F238E27FC236}">
                    <a16:creationId xmlns:a16="http://schemas.microsoft.com/office/drawing/2014/main" id="{DF85E5C2-5AFE-466F-8851-2F807B00C0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7408" y="318709"/>
                <a:ext cx="10482470" cy="6539291"/>
              </a:xfrm>
              <a:prstGeom prst="rect">
                <a:avLst/>
              </a:prstGeom>
              <a:blipFill>
                <a:blip r:embed="rId2"/>
                <a:stretch>
                  <a:fillRect l="-1513" t="-121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6883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>
                <a:extLst>
                  <a:ext uri="{FF2B5EF4-FFF2-40B4-BE49-F238E27FC236}">
                    <a16:creationId xmlns:a16="http://schemas.microsoft.com/office/drawing/2014/main" id="{953DDA0F-E090-47BA-B0BC-565A27E73A66}"/>
                  </a:ext>
                </a:extLst>
              </p:cNvPr>
              <p:cNvSpPr txBox="1"/>
              <p:nvPr/>
            </p:nvSpPr>
            <p:spPr>
              <a:xfrm>
                <a:off x="808383" y="331304"/>
                <a:ext cx="11118574" cy="64634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3200" dirty="0"/>
                  <a:t>Pour déterminer </a:t>
                </a:r>
                <a14:m>
                  <m:oMath xmlns:m="http://schemas.openxmlformats.org/officeDocument/2006/math">
                    <m:r>
                      <a:rPr lang="fr-FR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fr-FR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fr-FR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𝑒𝑡</m:t>
                    </m:r>
                    <m:r>
                      <a:rPr lang="fr-FR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fr-FR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fr-FR" sz="3200" dirty="0"/>
                  <a:t> on reporte cette solution dans l’équation différentielle:</a:t>
                </a:r>
              </a:p>
              <a:p>
                <a14:m>
                  <m:oMath xmlns:m="http://schemas.openxmlformats.org/officeDocument/2006/math">
                    <m:r>
                      <a:rPr lang="fr-FR" sz="3200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fr-FR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fr-FR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fr-FR" sz="32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fr-FR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fr-FR" sz="32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fr-FR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fr-FR" sz="32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fr-FR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fr-FR" sz="32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fr-FR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fr-FR" sz="3200" dirty="0"/>
                  <a:t> </a:t>
                </a:r>
                <a14:m>
                  <m:oMath xmlns:m="http://schemas.openxmlformats.org/officeDocument/2006/math">
                    <m:r>
                      <a:rPr lang="fr-FR" sz="3200" i="1" dirty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fr-FR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fr-FR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fr-FR" sz="3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</m:e>
                      <m:sub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sSup>
                      <m:sSupPr>
                        <m:ctrlPr>
                          <a:rPr lang="fr-FR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fr-FR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fr-FR" sz="3200">
                        <a:latin typeface="Cambria Math" panose="02040503050406030204" pitchFamily="18" charset="0"/>
                      </a:rPr>
                      <m:t>;</m:t>
                    </m:r>
                    <m:r>
                      <m:rPr>
                        <m:sty m:val="p"/>
                      </m:rPr>
                      <a:rPr lang="fr-FR" sz="3200">
                        <a:latin typeface="Cambria Math" panose="02040503050406030204" pitchFamily="18" charset="0"/>
                      </a:rPr>
                      <m:t>si</m:t>
                    </m:r>
                    <m:r>
                      <a:rPr lang="fr-FR" sz="320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fr-FR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fr-FR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sSub>
                      <m:sSubPr>
                        <m:ctrlPr>
                          <a:rPr lang="fr-FR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fr-FR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fr-FR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fr-FR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𝑎𝑙𝑜𝑟𝑠</m:t>
                    </m:r>
                    <m:r>
                      <a:rPr lang="fr-FR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fr-FR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fr-FR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r-FR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fr-FR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fr-FR" sz="32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fr-FR" sz="3200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</m:d>
                          </m:e>
                          <m:sub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fr-FR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fr-FR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fr-FR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fr-FR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endParaRPr lang="fr-FR" sz="3200" dirty="0"/>
              </a:p>
              <a:p>
                <a:r>
                  <a:rPr lang="fr-FR" sz="3200" dirty="0"/>
                  <a:t>La solution générale: :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fr-FR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</m:oMath>
                </a14:m>
                <a:r>
                  <a:rPr lang="fr-FR" sz="3200" dirty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fr-FR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fr-FR" sz="3200" dirty="0"/>
                  <a:t>+</a:t>
                </a:r>
                <a:r>
                  <a:rPr lang="fr-FR" sz="32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fr-FR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sSup>
                      <m:sSupPr>
                        <m:ctrlPr>
                          <a:rPr lang="fr-FR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fr-FR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endParaRPr lang="fr-FR" sz="3200" dirty="0"/>
              </a:p>
              <a:p>
                <a14:m>
                  <m:oMath xmlns:m="http://schemas.openxmlformats.org/officeDocument/2006/math">
                    <m:r>
                      <a:rPr lang="fr-FR" sz="32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fr-FR" sz="32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32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fr-FR" sz="32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fr-FR" sz="32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fr-FR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</m:oMath>
                </a14:m>
                <a:r>
                  <a:rPr lang="fr-FR" sz="3200" dirty="0"/>
                  <a:t> </a:t>
                </a:r>
                <a14:m>
                  <m:oMath xmlns:m="http://schemas.openxmlformats.org/officeDocument/2006/math">
                    <m:r>
                      <a:rPr lang="fr-FR" sz="3200" i="1" dirty="0">
                        <a:latin typeface="Cambria Math" panose="02040503050406030204" pitchFamily="18" charset="0"/>
                      </a:rPr>
                      <m:t>=0=</m:t>
                    </m:r>
                    <m:r>
                      <a:rPr lang="fr-FR" sz="32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fr-FR" sz="32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fr-FR" sz="32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fr-FR" sz="32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fr-FR" sz="32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𝑠𝑜𝑖𝑡</m:t>
                    </m:r>
                    <m:r>
                      <a:rPr lang="fr-FR" sz="32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fr-FR" sz="32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fr-FR" sz="32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r>
                      <a:rPr lang="fr-FR" sz="32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fr-FR" sz="32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</m:oMath>
                </a14:m>
                <a:r>
                  <a:rPr lang="fr-FR" sz="32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fr-FR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fr-FR" sz="32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fr-FR" sz="3200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</m:d>
                          </m:e>
                          <m:sub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fr-FR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fr-FR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fr-FR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fr-FR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fr-FR" sz="3200" dirty="0"/>
                  <a:t>,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fr-FR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</m:oMath>
                </a14:m>
                <a:r>
                  <a:rPr lang="fr-FR" sz="3200" dirty="0"/>
                  <a:t> </a:t>
                </a:r>
                <a14:m>
                  <m:oMath xmlns:m="http://schemas.openxmlformats.org/officeDocument/2006/math">
                    <m:r>
                      <a:rPr lang="fr-FR" sz="32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fr-FR" sz="32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fr-FR" sz="3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</m:e>
                      <m:sub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f>
                      <m:fPr>
                        <m:ctrlPr>
                          <a:rPr lang="fr-FR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fr-FR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fr-FR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fr-FR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fr-FR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fr-FR" sz="3200" dirty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fr-FR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fr-FR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fr-FR" sz="3200" dirty="0"/>
                  <a:t>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fr-FR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fr-FR" sz="3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fr-FR" sz="3200" dirty="0"/>
                  <a:t>)</a:t>
                </a:r>
              </a:p>
              <a:p>
                <a:r>
                  <a:rPr lang="fr-FR" sz="3200" dirty="0"/>
                  <a:t>Pour déterminer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fr-FR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d>
                    <m:r>
                      <a:rPr lang="fr-FR" sz="3200">
                        <a:latin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fr-FR" sz="3200">
                        <a:latin typeface="Cambria Math" panose="02040503050406030204" pitchFamily="18" charset="0"/>
                      </a:rPr>
                      <m:t>on</m:t>
                    </m:r>
                    <m:r>
                      <a:rPr lang="fr-FR" sz="3200">
                        <a:latin typeface="Cambria Math" panose="02040503050406030204" pitchFamily="18" charset="0"/>
                      </a:rPr>
                      <m:t> é</m:t>
                    </m:r>
                    <m:r>
                      <m:rPr>
                        <m:sty m:val="p"/>
                      </m:rPr>
                      <a:rPr lang="fr-FR" sz="3200">
                        <a:latin typeface="Cambria Math" panose="02040503050406030204" pitchFamily="18" charset="0"/>
                      </a:rPr>
                      <m:t>crit</m:t>
                    </m:r>
                    <m:r>
                      <a:rPr lang="fr-FR" sz="32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fr-FR" sz="3200">
                        <a:latin typeface="Cambria Math" panose="02040503050406030204" pitchFamily="18" charset="0"/>
                      </a:rPr>
                      <m:t>la</m:t>
                    </m:r>
                    <m:r>
                      <a:rPr lang="fr-FR" sz="32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fr-FR" sz="3200">
                        <a:latin typeface="Cambria Math" panose="02040503050406030204" pitchFamily="18" charset="0"/>
                      </a:rPr>
                      <m:t>conservation</m:t>
                    </m:r>
                    <m:r>
                      <a:rPr lang="fr-FR" sz="32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fr-FR" sz="3200">
                        <a:latin typeface="Cambria Math" panose="02040503050406030204" pitchFamily="18" charset="0"/>
                      </a:rPr>
                      <m:t>de</m:t>
                    </m:r>
                    <m:r>
                      <a:rPr lang="fr-FR" sz="32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fr-FR" sz="3200">
                        <a:latin typeface="Cambria Math" panose="02040503050406030204" pitchFamily="18" charset="0"/>
                      </a:rPr>
                      <m:t>la</m:t>
                    </m:r>
                    <m:r>
                      <a:rPr lang="fr-FR" sz="32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fr-FR" sz="3200">
                        <a:latin typeface="Cambria Math" panose="02040503050406030204" pitchFamily="18" charset="0"/>
                      </a:rPr>
                      <m:t>mati</m:t>
                    </m:r>
                    <m:r>
                      <a:rPr lang="fr-FR" sz="3200">
                        <a:latin typeface="Cambria Math" panose="02040503050406030204" pitchFamily="18" charset="0"/>
                      </a:rPr>
                      <m:t>è</m:t>
                    </m:r>
                    <m:r>
                      <m:rPr>
                        <m:sty m:val="p"/>
                      </m:rPr>
                      <a:rPr lang="fr-FR" sz="3200">
                        <a:latin typeface="Cambria Math" panose="02040503050406030204" pitchFamily="18" charset="0"/>
                      </a:rPr>
                      <m:t>re</m:t>
                    </m:r>
                    <m:r>
                      <a:rPr lang="fr-FR" sz="320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fr-FR" sz="3200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fr-FR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</m:oMath>
                </a14:m>
                <a:r>
                  <a:rPr lang="fr-FR" sz="3200" dirty="0"/>
                  <a:t>+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fr-FR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</m:oMath>
                </a14:m>
                <a:r>
                  <a:rPr lang="fr-FR" sz="3200" dirty="0"/>
                  <a:t>+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fr-FR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d>
                  </m:oMath>
                </a14:m>
                <a:r>
                  <a:rPr lang="fr-FR" sz="3200" dirty="0"/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fr-FR" sz="3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</m:e>
                      <m:sub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fr-FR" sz="3200" dirty="0"/>
              </a:p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fr-FR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d>
                    <m:r>
                      <m:rPr>
                        <m:nor/>
                      </m:rPr>
                      <a:rPr lang="fr-FR" sz="3200" dirty="0"/>
                      <m:t>= </m:t>
                    </m:r>
                    <m:sSub>
                      <m:sSubPr>
                        <m:ctrlPr>
                          <a:rPr lang="fr-FR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fr-FR" sz="3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</m:e>
                      <m:sub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fr-FR" sz="3200" dirty="0"/>
                  <a:t>(</a:t>
                </a:r>
                <a14:m>
                  <m:oMath xmlns:m="http://schemas.openxmlformats.org/officeDocument/2006/math">
                    <m:r>
                      <a:rPr lang="fr-FR" sz="3200" i="1">
                        <a:latin typeface="Cambria Math" panose="02040503050406030204" pitchFamily="18" charset="0"/>
                      </a:rPr>
                      <m:t>1−</m:t>
                    </m:r>
                    <m:f>
                      <m:fPr>
                        <m:ctrlPr>
                          <a:rPr lang="fr-FR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fr-FR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fr-FR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fr-FR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fr-FR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fr-FR" sz="32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fr-FR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fr-FR" sz="3200" dirty="0"/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fr-FR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fr-FR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fr-FR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fr-FR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fr-FR" sz="32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fr-FR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fr-FR" sz="3200" dirty="0"/>
                  <a:t>)</a:t>
                </a:r>
              </a:p>
              <a:p>
                <a:endParaRPr lang="fr-FR" dirty="0"/>
              </a:p>
            </p:txBody>
          </p:sp>
        </mc:Choice>
        <mc:Fallback>
          <p:sp>
            <p:nvSpPr>
              <p:cNvPr id="2" name="ZoneTexte 1">
                <a:extLst>
                  <a:ext uri="{FF2B5EF4-FFF2-40B4-BE49-F238E27FC236}">
                    <a16:creationId xmlns:a16="http://schemas.microsoft.com/office/drawing/2014/main" id="{953DDA0F-E090-47BA-B0BC-565A27E73A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383" y="331304"/>
                <a:ext cx="11118574" cy="6463436"/>
              </a:xfrm>
              <a:prstGeom prst="rect">
                <a:avLst/>
              </a:prstGeom>
              <a:blipFill>
                <a:blip r:embed="rId2"/>
                <a:stretch>
                  <a:fillRect l="-1425" t="-1131" r="-21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9451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753252F-4873-4F63-801D-CC719279A7D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47C8CCB-F95D-4249-92DD-651249D3535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83CDAC16-2279-4479-BDE8-1DA70A5A08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956603"/>
            <a:ext cx="7188199" cy="5373859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F3E20BD0-4CBA-4EA9-958E-A84B956B82EF}"/>
              </a:ext>
            </a:extLst>
          </p:cNvPr>
          <p:cNvSpPr txBox="1"/>
          <p:nvPr/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ETUDE GRAPHIQUE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6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36009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ZoneTexte 1">
                <a:extLst>
                  <a:ext uri="{FF2B5EF4-FFF2-40B4-BE49-F238E27FC236}">
                    <a16:creationId xmlns:a16="http://schemas.microsoft.com/office/drawing/2014/main" id="{DF20E282-B760-4FE1-AB1E-B26F752E636E}"/>
                  </a:ext>
                </a:extLst>
              </p:cNvPr>
              <p:cNvSpPr txBox="1"/>
              <p:nvPr/>
            </p:nvSpPr>
            <p:spPr>
              <a:xfrm>
                <a:off x="1097280" y="745588"/>
                <a:ext cx="9777046" cy="36275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3200" dirty="0"/>
                  <a:t>Le composé B ne s’accumule pas indéfiniment puisqu’il se transforme en C. On observe un maximum de concentration pour le composé B correspondant 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2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3200" i="1" dirty="0">
                            <a:latin typeface="Cambria Math" panose="02040503050406030204" pitchFamily="18" charset="0"/>
                          </a:rPr>
                          <m:t>𝑑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fr-FR" sz="32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sz="3200" i="1" dirty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</m:num>
                      <m:den>
                        <m:r>
                          <a:rPr lang="fr-FR" sz="3200" i="1" dirty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fr-FR" sz="32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fr-FR" sz="3200" dirty="0"/>
                  <a:t>0 à l’instant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𝑚𝑎𝑥</m:t>
                          </m:r>
                        </m:sub>
                      </m:sSub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fr-FR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fr-FR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fr-FR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fr-FR" sz="32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fr-FR" sz="32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fr-FR" sz="3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𝑙𝑛</m:t>
                      </m:r>
                      <m:f>
                        <m:fPr>
                          <m:ctrlPr>
                            <a:rPr lang="fr-FR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r-FR" sz="3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fr-FR" sz="3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fr-FR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32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fr-FR" sz="3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fr-FR" sz="3200" dirty="0"/>
              </a:p>
              <a:p>
                <a:endParaRPr lang="fr-FR" sz="2000" dirty="0"/>
              </a:p>
            </p:txBody>
          </p:sp>
        </mc:Choice>
        <mc:Fallback xmlns="">
          <p:sp>
            <p:nvSpPr>
              <p:cNvPr id="2" name="ZoneTexte 1">
                <a:extLst>
                  <a:ext uri="{FF2B5EF4-FFF2-40B4-BE49-F238E27FC236}">
                    <a16:creationId xmlns:a16="http://schemas.microsoft.com/office/drawing/2014/main" id="{DF20E282-B760-4FE1-AB1E-B26F752E63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7280" y="745588"/>
                <a:ext cx="9777046" cy="3627596"/>
              </a:xfrm>
              <a:prstGeom prst="rect">
                <a:avLst/>
              </a:prstGeom>
              <a:blipFill>
                <a:blip r:embed="rId2"/>
                <a:stretch>
                  <a:fillRect l="-1559" t="-2185" r="-162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7501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77F2AAB8-808F-4063-8B34-2F576F49AB5D}"/>
                  </a:ext>
                </a:extLst>
              </p:cNvPr>
              <p:cNvSpPr/>
              <p:nvPr/>
            </p:nvSpPr>
            <p:spPr>
              <a:xfrm>
                <a:off x="616226" y="362698"/>
                <a:ext cx="10959548" cy="47966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3600" dirty="0">
                    <a:solidFill>
                      <a:srgbClr val="FF0000"/>
                    </a:solidFill>
                  </a:rPr>
                  <a:t>CAS PARTICULIERS: </a:t>
                </a:r>
              </a:p>
              <a:p>
                <a:r>
                  <a:rPr lang="fr-FR" sz="3600" dirty="0">
                    <a:solidFill>
                      <a:srgbClr val="FF0000"/>
                    </a:solidFill>
                  </a:rPr>
                  <a:t>1.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fr-FR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fr-FR" sz="3600" dirty="0">
                    <a:solidFill>
                      <a:srgbClr val="FF0000"/>
                    </a:solidFill>
                  </a:rPr>
                  <a:t>&gt;&gt;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fr-FR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fr-FR" sz="3600" dirty="0">
                  <a:solidFill>
                    <a:srgbClr val="FF0000"/>
                  </a:solidFill>
                </a:endParaRPr>
              </a:p>
              <a:p>
                <a:r>
                  <a:rPr lang="fr-FR" sz="3600" dirty="0"/>
                  <a:t>La vitesse de la réaction 2 est plus grande que la vitesse de la réaction 1. B se forme lentement et disparait rapidement. On dit que B est une espèce très réactive et est appelé intermédiaire réactionnel (IR) . La concentration de B reste pratiquement constante et très faible, ce qui se traduit par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6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3600" i="1" dirty="0">
                            <a:latin typeface="Cambria Math" panose="02040503050406030204" pitchFamily="18" charset="0"/>
                          </a:rPr>
                          <m:t>𝑑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fr-FR" sz="36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sz="3600" i="1" dirty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</m:num>
                      <m:den>
                        <m:r>
                          <a:rPr lang="fr-FR" sz="3600" i="1" dirty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fr-FR" sz="36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fr-FR" sz="3600" dirty="0"/>
                  <a:t>0 . 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77F2AAB8-808F-4063-8B34-2F576F49AB5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226" y="362698"/>
                <a:ext cx="10959548" cy="4796698"/>
              </a:xfrm>
              <a:prstGeom prst="rect">
                <a:avLst/>
              </a:prstGeom>
              <a:blipFill>
                <a:blip r:embed="rId2"/>
                <a:stretch>
                  <a:fillRect l="-1669" t="-1906" b="-152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8910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2715F4D9-781D-40D5-ABDE-EF62F984C714}"/>
                  </a:ext>
                </a:extLst>
              </p:cNvPr>
              <p:cNvSpPr/>
              <p:nvPr/>
            </p:nvSpPr>
            <p:spPr>
              <a:xfrm>
                <a:off x="1152939" y="823077"/>
                <a:ext cx="10098157" cy="39703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3600" dirty="0">
                    <a:solidFill>
                      <a:srgbClr val="FF0000"/>
                    </a:solidFill>
                  </a:rPr>
                  <a:t>2.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fr-FR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fr-FR" sz="36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≪</m:t>
                    </m:r>
                  </m:oMath>
                </a14:m>
                <a:r>
                  <a:rPr lang="fr-FR" sz="36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fr-FR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fr-FR" sz="3600" dirty="0"/>
              </a:p>
              <a:p>
                <a:r>
                  <a:rPr lang="fr-FR" sz="3600" dirty="0"/>
                  <a:t>B se forme plus vite qu’il ne disparait. La réaction </a:t>
                </a:r>
                <a14:m>
                  <m:oMath xmlns:m="http://schemas.openxmlformats.org/officeDocument/2006/math">
                    <m:r>
                      <a:rPr lang="fr-FR" sz="36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fr-FR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FR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fr-FR" sz="3600" dirty="0"/>
                  <a:t> est instantanée et la réaction</a:t>
                </a:r>
              </a:p>
              <a:p>
                <a:r>
                  <a:rPr lang="fr-FR" sz="3600" dirty="0"/>
                  <a:t> </a:t>
                </a:r>
                <a14:m>
                  <m:oMath xmlns:m="http://schemas.openxmlformats.org/officeDocument/2006/math">
                    <m:r>
                      <a:rPr lang="fr-FR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fr-FR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FR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fr-FR" sz="3600" dirty="0"/>
                  <a:t>se produit lentement, c’est cette dernière réaction qui détermine la formation de C.</a:t>
                </a:r>
              </a:p>
              <a:p>
                <a:r>
                  <a:rPr lang="fr-FR" sz="3600" dirty="0"/>
                  <a:t>On dit que la réaction </a:t>
                </a:r>
                <a14:m>
                  <m:oMath xmlns:m="http://schemas.openxmlformats.org/officeDocument/2006/math">
                    <m:r>
                      <a:rPr lang="fr-FR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fr-FR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fr-FR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fr-FR" sz="3600" dirty="0"/>
                  <a:t> est cinétiquement déterminante ou limitante.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2715F4D9-781D-40D5-ABDE-EF62F984C71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2939" y="823077"/>
                <a:ext cx="10098157" cy="3970318"/>
              </a:xfrm>
              <a:prstGeom prst="rect">
                <a:avLst/>
              </a:prstGeom>
              <a:blipFill>
                <a:blip r:embed="rId2"/>
                <a:stretch>
                  <a:fillRect l="-1811" t="-2304" b="-491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09646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669</Words>
  <Application>Microsoft Office PowerPoint</Application>
  <PresentationFormat>Grand écran</PresentationFormat>
  <Paragraphs>52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Thème Office</vt:lpstr>
      <vt:lpstr>LES REACTIONS COMPLEXES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REACTIONS COMPLEXES</dc:title>
  <dc:creator>DIALLO</dc:creator>
  <cp:lastModifiedBy>daniel diallo</cp:lastModifiedBy>
  <cp:revision>23</cp:revision>
  <dcterms:created xsi:type="dcterms:W3CDTF">2018-04-22T12:40:45Z</dcterms:created>
  <dcterms:modified xsi:type="dcterms:W3CDTF">2018-05-15T15:32:28Z</dcterms:modified>
</cp:coreProperties>
</file>